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3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2"/>
    <p:restoredTop sz="79087"/>
  </p:normalViewPr>
  <p:slideViewPr>
    <p:cSldViewPr snapToGrid="0">
      <p:cViewPr varScale="1">
        <p:scale>
          <a:sx n="116" d="100"/>
          <a:sy n="116" d="100"/>
        </p:scale>
        <p:origin x="18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74B4C-2AB0-4144-8C68-4C8C1B7CBC5D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64C6C624-B477-8C41-95CD-0D07E51BF2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PT" dirty="0"/>
            <a:t>Session-Based Knowledge Mapping</a:t>
          </a:r>
        </a:p>
      </dgm:t>
    </dgm:pt>
    <dgm:pt modelId="{2C85B74E-0B70-E948-BFF4-2AF1ED5DFC44}" type="parTrans" cxnId="{AE75B427-8DF7-D344-A624-10637E556F06}">
      <dgm:prSet/>
      <dgm:spPr/>
      <dgm:t>
        <a:bodyPr/>
        <a:lstStyle/>
        <a:p>
          <a:endParaRPr lang="en-GB"/>
        </a:p>
      </dgm:t>
    </dgm:pt>
    <dgm:pt modelId="{42629C8A-BE83-574A-B810-8E126A76EED7}" type="sibTrans" cxnId="{AE75B427-8DF7-D344-A624-10637E556F0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C9825FC9-B398-2F49-A3F8-7DF1B8823A3D}">
      <dgm:prSet/>
      <dgm:spPr/>
      <dgm:t>
        <a:bodyPr/>
        <a:lstStyle/>
        <a:p>
          <a:pPr>
            <a:lnSpc>
              <a:spcPct val="100000"/>
            </a:lnSpc>
          </a:pPr>
          <a:r>
            <a:rPr lang="en-PT" dirty="0"/>
            <a:t>We conducted sessions to identify </a:t>
          </a:r>
          <a:r>
            <a:rPr lang="en-US" dirty="0"/>
            <a:t>detection features </a:t>
          </a:r>
          <a:r>
            <a:rPr lang="en-PT" dirty="0"/>
            <a:t>and </a:t>
          </a:r>
          <a:r>
            <a:rPr lang="en-US" dirty="0"/>
            <a:t>attack patterns used in the wild</a:t>
          </a:r>
          <a:r>
            <a:rPr lang="en-PT" dirty="0"/>
            <a:t>, leading to deeper understanding and clarity.</a:t>
          </a:r>
        </a:p>
      </dgm:t>
    </dgm:pt>
    <dgm:pt modelId="{3A6619B0-B9D0-6242-A725-0D4B064E9AFB}" type="parTrans" cxnId="{F97EE92B-707D-0C4C-8FB5-9DAA9DCE0871}">
      <dgm:prSet/>
      <dgm:spPr/>
      <dgm:t>
        <a:bodyPr/>
        <a:lstStyle/>
        <a:p>
          <a:endParaRPr lang="en-GB"/>
        </a:p>
      </dgm:t>
    </dgm:pt>
    <dgm:pt modelId="{C5954AB4-55F5-A242-A0D7-1BDD78D1AB64}" type="sibTrans" cxnId="{F97EE92B-707D-0C4C-8FB5-9DAA9DCE0871}">
      <dgm:prSet/>
      <dgm:spPr/>
      <dgm:t>
        <a:bodyPr/>
        <a:lstStyle/>
        <a:p>
          <a:endParaRPr lang="en-GB"/>
        </a:p>
      </dgm:t>
    </dgm:pt>
    <dgm:pt modelId="{79D8DF17-B422-5E41-A72D-72319E3411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PT"/>
            <a:t>Validation of Security Insights</a:t>
          </a:r>
        </a:p>
      </dgm:t>
    </dgm:pt>
    <dgm:pt modelId="{249344A2-A8DC-9042-BE12-0D9C502EFDB6}" type="parTrans" cxnId="{42F196FE-3A50-F340-B834-FF06FAE911AB}">
      <dgm:prSet/>
      <dgm:spPr/>
      <dgm:t>
        <a:bodyPr/>
        <a:lstStyle/>
        <a:p>
          <a:endParaRPr lang="en-GB"/>
        </a:p>
      </dgm:t>
    </dgm:pt>
    <dgm:pt modelId="{BED51231-40BB-6844-AE3E-099483DF4471}" type="sibTrans" cxnId="{42F196FE-3A50-F340-B834-FF06FAE911A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E4BB8473-839F-EE48-8B16-998711B9BC17}">
      <dgm:prSet/>
      <dgm:spPr/>
      <dgm:t>
        <a:bodyPr/>
        <a:lstStyle/>
        <a:p>
          <a:pPr>
            <a:lnSpc>
              <a:spcPct val="100000"/>
            </a:lnSpc>
          </a:pPr>
          <a:r>
            <a:rPr lang="en-PT" dirty="0"/>
            <a:t>Key insights about redirect chains, domain reputation and false positives were validated and systematically collected for accuracy.</a:t>
          </a:r>
        </a:p>
      </dgm:t>
    </dgm:pt>
    <dgm:pt modelId="{94C38F39-B40C-1944-AD54-6AF9FBF22E42}" type="parTrans" cxnId="{0753C018-D609-AA4F-9311-375F22305465}">
      <dgm:prSet/>
      <dgm:spPr/>
      <dgm:t>
        <a:bodyPr/>
        <a:lstStyle/>
        <a:p>
          <a:endParaRPr lang="en-GB"/>
        </a:p>
      </dgm:t>
    </dgm:pt>
    <dgm:pt modelId="{AFF75D2F-6A2E-F24E-A568-0A438A3D928B}" type="sibTrans" cxnId="{0753C018-D609-AA4F-9311-375F22305465}">
      <dgm:prSet/>
      <dgm:spPr/>
      <dgm:t>
        <a:bodyPr/>
        <a:lstStyle/>
        <a:p>
          <a:endParaRPr lang="en-GB"/>
        </a:p>
      </dgm:t>
    </dgm:pt>
    <dgm:pt modelId="{3507787F-D23B-714C-96DC-3C4D9B7FA1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PT"/>
            <a:t>Rule Translation and Integration</a:t>
          </a:r>
        </a:p>
      </dgm:t>
    </dgm:pt>
    <dgm:pt modelId="{B61F9310-E98F-4F4D-9AC5-87B89EB899B8}" type="parTrans" cxnId="{7E66DBFF-F6EC-3C4D-AD3A-B2D78A56214D}">
      <dgm:prSet/>
      <dgm:spPr/>
      <dgm:t>
        <a:bodyPr/>
        <a:lstStyle/>
        <a:p>
          <a:endParaRPr lang="en-GB"/>
        </a:p>
      </dgm:t>
    </dgm:pt>
    <dgm:pt modelId="{042E55A9-25C9-2B4C-92CD-E6D7F99A7A46}" type="sibTrans" cxnId="{7E66DBFF-F6EC-3C4D-AD3A-B2D78A56214D}">
      <dgm:prSet/>
      <dgm:spPr/>
      <dgm:t>
        <a:bodyPr/>
        <a:lstStyle/>
        <a:p>
          <a:endParaRPr lang="en-GB"/>
        </a:p>
      </dgm:t>
    </dgm:pt>
    <dgm:pt modelId="{44D85024-9308-014B-B48A-5CBF117155C7}">
      <dgm:prSet/>
      <dgm:spPr/>
      <dgm:t>
        <a:bodyPr/>
        <a:lstStyle/>
        <a:p>
          <a:pPr>
            <a:lnSpc>
              <a:spcPct val="100000"/>
            </a:lnSpc>
          </a:pPr>
          <a:r>
            <a:rPr lang="en-PT" dirty="0"/>
            <a:t>Findings were converted into Drools rules, integrated with security APIs and refined through feedback cycles.</a:t>
          </a:r>
        </a:p>
      </dgm:t>
    </dgm:pt>
    <dgm:pt modelId="{F5A56AEC-7419-2648-ABCB-98245F6F0DF5}" type="parTrans" cxnId="{F8D8A09D-F3D2-E54C-9D1D-9D117DC9696C}">
      <dgm:prSet/>
      <dgm:spPr/>
      <dgm:t>
        <a:bodyPr/>
        <a:lstStyle/>
        <a:p>
          <a:endParaRPr lang="en-GB"/>
        </a:p>
      </dgm:t>
    </dgm:pt>
    <dgm:pt modelId="{58F24B0E-C3C3-D84F-A971-18AFFC1B0133}" type="sibTrans" cxnId="{F8D8A09D-F3D2-E54C-9D1D-9D117DC9696C}">
      <dgm:prSet/>
      <dgm:spPr/>
      <dgm:t>
        <a:bodyPr/>
        <a:lstStyle/>
        <a:p>
          <a:endParaRPr lang="en-GB"/>
        </a:p>
      </dgm:t>
    </dgm:pt>
    <dgm:pt modelId="{0F15E3F2-4B75-40DE-81C6-1E1A747BE3A0}" type="pres">
      <dgm:prSet presAssocID="{33B74B4C-2AB0-4144-8C68-4C8C1B7CBC5D}" presName="Root" presStyleCnt="0">
        <dgm:presLayoutVars>
          <dgm:dir/>
          <dgm:resizeHandles val="exact"/>
        </dgm:presLayoutVars>
      </dgm:prSet>
      <dgm:spPr/>
    </dgm:pt>
    <dgm:pt modelId="{A7E46D9D-3549-4B9E-8D8C-0C1F0466ADA1}" type="pres">
      <dgm:prSet presAssocID="{64C6C624-B477-8C41-95CD-0D07E51BF212}" presName="Composite" presStyleCnt="0"/>
      <dgm:spPr/>
    </dgm:pt>
    <dgm:pt modelId="{0C78EC27-3996-4BB7-B42A-2428F0FFFE01}" type="pres">
      <dgm:prSet presAssocID="{64C6C624-B477-8C41-95CD-0D07E51BF21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r="5703" b="7"/>
          <a:stretch/>
        </a:blipFill>
      </dgm:spPr>
      <dgm:extLst>
        <a:ext uri="{E40237B7-FDA0-4F09-8148-C483321AD2D9}">
          <dgm14:cNvPr xmlns:dgm14="http://schemas.microsoft.com/office/drawing/2010/diagram" id="0" name="" descr="Group working on graphs"/>
        </a:ext>
      </dgm:extLst>
    </dgm:pt>
    <dgm:pt modelId="{5FD5D1A5-D160-4B7F-9D07-BDE49F783739}" type="pres">
      <dgm:prSet presAssocID="{64C6C624-B477-8C41-95CD-0D07E51BF212}" presName="Subtitle" presStyleLbl="revTx" presStyleIdx="0" presStyleCnt="6">
        <dgm:presLayoutVars>
          <dgm:chMax val="0"/>
          <dgm:bulletEnabled/>
        </dgm:presLayoutVars>
      </dgm:prSet>
      <dgm:spPr/>
    </dgm:pt>
    <dgm:pt modelId="{BCBE514E-FBDD-49B7-B89B-2C311DD91A3D}" type="pres">
      <dgm:prSet presAssocID="{64C6C624-B477-8C41-95CD-0D07E51BF212}" presName="Description" presStyleLbl="revTx" presStyleIdx="1" presStyleCnt="6">
        <dgm:presLayoutVars>
          <dgm:bulletEnabled/>
        </dgm:presLayoutVars>
      </dgm:prSet>
      <dgm:spPr/>
    </dgm:pt>
    <dgm:pt modelId="{B1DAAB02-46BA-4643-9427-C489BA4DC685}" type="pres">
      <dgm:prSet presAssocID="{42629C8A-BE83-574A-B810-8E126A76EED7}" presName="sibTrans" presStyleLbl="sibTrans2D1" presStyleIdx="0" presStyleCnt="0"/>
      <dgm:spPr/>
    </dgm:pt>
    <dgm:pt modelId="{7190CDC2-23AE-4271-B021-D7DE2AC72BF9}" type="pres">
      <dgm:prSet presAssocID="{79D8DF17-B422-5E41-A72D-72319E341121}" presName="Composite" presStyleCnt="0"/>
      <dgm:spPr/>
    </dgm:pt>
    <dgm:pt modelId="{E7B25A51-D849-4819-90AC-A575F88725D9}" type="pres">
      <dgm:prSet presAssocID="{79D8DF17-B422-5E41-A72D-72319E341121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r="12887" b="-6"/>
          <a:stretch/>
        </a:blipFill>
      </dgm:spPr>
      <dgm:extLst>
        <a:ext uri="{E40237B7-FDA0-4F09-8148-C483321AD2D9}">
          <dgm14:cNvPr xmlns:dgm14="http://schemas.microsoft.com/office/drawing/2010/diagram" id="0" name="" descr="Correct check box digital concept on the circuit board"/>
        </a:ext>
      </dgm:extLst>
    </dgm:pt>
    <dgm:pt modelId="{C170E4BA-882A-46A1-BB8D-B7463FCBAC01}" type="pres">
      <dgm:prSet presAssocID="{79D8DF17-B422-5E41-A72D-72319E341121}" presName="Subtitle" presStyleLbl="revTx" presStyleIdx="2" presStyleCnt="6">
        <dgm:presLayoutVars>
          <dgm:chMax val="0"/>
          <dgm:bulletEnabled/>
        </dgm:presLayoutVars>
      </dgm:prSet>
      <dgm:spPr/>
    </dgm:pt>
    <dgm:pt modelId="{D293A74C-CEEC-43C5-9A4D-7BDED8E9822A}" type="pres">
      <dgm:prSet presAssocID="{79D8DF17-B422-5E41-A72D-72319E341121}" presName="Description" presStyleLbl="revTx" presStyleIdx="3" presStyleCnt="6">
        <dgm:presLayoutVars>
          <dgm:bulletEnabled/>
        </dgm:presLayoutVars>
      </dgm:prSet>
      <dgm:spPr/>
    </dgm:pt>
    <dgm:pt modelId="{79308732-6084-47CF-BDFC-CA3F192D3E2D}" type="pres">
      <dgm:prSet presAssocID="{BED51231-40BB-6844-AE3E-099483DF4471}" presName="sibTrans" presStyleLbl="sibTrans2D1" presStyleIdx="0" presStyleCnt="0"/>
      <dgm:spPr/>
    </dgm:pt>
    <dgm:pt modelId="{C3D93F11-3F6E-4D40-9761-8EC6EA585514}" type="pres">
      <dgm:prSet presAssocID="{3507787F-D23B-714C-96DC-3C4D9B7FA124}" presName="Composite" presStyleCnt="0"/>
      <dgm:spPr/>
    </dgm:pt>
    <dgm:pt modelId="{54C50F78-A48B-46A1-A83B-135A87E79030}" type="pres">
      <dgm:prSet presAssocID="{3507787F-D23B-714C-96DC-3C4D9B7FA12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22518" b="7"/>
          <a:stretch/>
        </a:blipFill>
      </dgm:spPr>
      <dgm:extLst>
        <a:ext uri="{E40237B7-FDA0-4F09-8148-C483321AD2D9}">
          <dgm14:cNvPr xmlns:dgm14="http://schemas.microsoft.com/office/drawing/2010/diagram" id="0" name="" descr="Red Communication bubbles with copy space are connected each other with black arrows. This image shows the social media, and online communication between people."/>
        </a:ext>
      </dgm:extLst>
    </dgm:pt>
    <dgm:pt modelId="{311DF951-51E5-49B6-B658-C097BDBCF8FE}" type="pres">
      <dgm:prSet presAssocID="{3507787F-D23B-714C-96DC-3C4D9B7FA124}" presName="Subtitle" presStyleLbl="revTx" presStyleIdx="4" presStyleCnt="6">
        <dgm:presLayoutVars>
          <dgm:chMax val="0"/>
          <dgm:bulletEnabled/>
        </dgm:presLayoutVars>
      </dgm:prSet>
      <dgm:spPr/>
    </dgm:pt>
    <dgm:pt modelId="{932CDDB1-349F-4CDA-BE47-F9CDA42FF67C}" type="pres">
      <dgm:prSet presAssocID="{3507787F-D23B-714C-96DC-3C4D9B7FA124}" presName="Description" presStyleLbl="revTx" presStyleIdx="5" presStyleCnt="6">
        <dgm:presLayoutVars>
          <dgm:bulletEnabled/>
        </dgm:presLayoutVars>
      </dgm:prSet>
      <dgm:spPr/>
    </dgm:pt>
  </dgm:ptLst>
  <dgm:cxnLst>
    <dgm:cxn modelId="{B70B7517-6107-924B-A23C-3C51CDC521B0}" type="presOf" srcId="{E4BB8473-839F-EE48-8B16-998711B9BC17}" destId="{D293A74C-CEEC-43C5-9A4D-7BDED8E9822A}" srcOrd="0" destOrd="0" presId="urn:microsoft.com/office/officeart/2024/3/layout/verticalVisualTextBlock1"/>
    <dgm:cxn modelId="{0753C018-D609-AA4F-9311-375F22305465}" srcId="{79D8DF17-B422-5E41-A72D-72319E341121}" destId="{E4BB8473-839F-EE48-8B16-998711B9BC17}" srcOrd="0" destOrd="0" parTransId="{94C38F39-B40C-1944-AD54-6AF9FBF22E42}" sibTransId="{AFF75D2F-6A2E-F24E-A568-0A438A3D928B}"/>
    <dgm:cxn modelId="{80E3681A-F5FE-AC40-B04D-BF4C74B085AC}" type="presOf" srcId="{3507787F-D23B-714C-96DC-3C4D9B7FA124}" destId="{311DF951-51E5-49B6-B658-C097BDBCF8FE}" srcOrd="0" destOrd="0" presId="urn:microsoft.com/office/officeart/2024/3/layout/verticalVisualTextBlock1"/>
    <dgm:cxn modelId="{AE75B427-8DF7-D344-A624-10637E556F06}" srcId="{33B74B4C-2AB0-4144-8C68-4C8C1B7CBC5D}" destId="{64C6C624-B477-8C41-95CD-0D07E51BF212}" srcOrd="0" destOrd="0" parTransId="{2C85B74E-0B70-E948-BFF4-2AF1ED5DFC44}" sibTransId="{42629C8A-BE83-574A-B810-8E126A76EED7}"/>
    <dgm:cxn modelId="{F97EE92B-707D-0C4C-8FB5-9DAA9DCE0871}" srcId="{64C6C624-B477-8C41-95CD-0D07E51BF212}" destId="{C9825FC9-B398-2F49-A3F8-7DF1B8823A3D}" srcOrd="0" destOrd="0" parTransId="{3A6619B0-B9D0-6242-A725-0D4B064E9AFB}" sibTransId="{C5954AB4-55F5-A242-A0D7-1BDD78D1AB64}"/>
    <dgm:cxn modelId="{3486DE34-E089-5D4D-A915-BFE505C5DB74}" type="presOf" srcId="{64C6C624-B477-8C41-95CD-0D07E51BF212}" destId="{5FD5D1A5-D160-4B7F-9D07-BDE49F783739}" srcOrd="0" destOrd="0" presId="urn:microsoft.com/office/officeart/2024/3/layout/verticalVisualTextBlock1"/>
    <dgm:cxn modelId="{EBFCFC61-DB13-B248-BFE3-77FC55977EFB}" type="presOf" srcId="{42629C8A-BE83-574A-B810-8E126A76EED7}" destId="{B1DAAB02-46BA-4643-9427-C489BA4DC685}" srcOrd="0" destOrd="0" presId="urn:microsoft.com/office/officeart/2024/3/layout/verticalVisualTextBlock1"/>
    <dgm:cxn modelId="{8E9A647E-A95F-9F4D-B903-1B430027AD1B}" type="presOf" srcId="{44D85024-9308-014B-B48A-5CBF117155C7}" destId="{932CDDB1-349F-4CDA-BE47-F9CDA42FF67C}" srcOrd="0" destOrd="0" presId="urn:microsoft.com/office/officeart/2024/3/layout/verticalVisualTextBlock1"/>
    <dgm:cxn modelId="{701EB584-75BD-FE45-A2C5-4EA8FE16E096}" type="presOf" srcId="{79D8DF17-B422-5E41-A72D-72319E341121}" destId="{C170E4BA-882A-46A1-BB8D-B7463FCBAC01}" srcOrd="0" destOrd="0" presId="urn:microsoft.com/office/officeart/2024/3/layout/verticalVisualTextBlock1"/>
    <dgm:cxn modelId="{D17BAD8E-9F90-464D-B60F-C667BA0D8224}" type="presOf" srcId="{C9825FC9-B398-2F49-A3F8-7DF1B8823A3D}" destId="{BCBE514E-FBDD-49B7-B89B-2C311DD91A3D}" srcOrd="0" destOrd="0" presId="urn:microsoft.com/office/officeart/2024/3/layout/verticalVisualTextBlock1"/>
    <dgm:cxn modelId="{F8D8A09D-F3D2-E54C-9D1D-9D117DC9696C}" srcId="{3507787F-D23B-714C-96DC-3C4D9B7FA124}" destId="{44D85024-9308-014B-B48A-5CBF117155C7}" srcOrd="0" destOrd="0" parTransId="{F5A56AEC-7419-2648-ABCB-98245F6F0DF5}" sibTransId="{58F24B0E-C3C3-D84F-A971-18AFFC1B0133}"/>
    <dgm:cxn modelId="{B0F902BC-7BCE-0B49-95D1-CEE528C709F4}" type="presOf" srcId="{BED51231-40BB-6844-AE3E-099483DF4471}" destId="{79308732-6084-47CF-BDFC-CA3F192D3E2D}" srcOrd="0" destOrd="0" presId="urn:microsoft.com/office/officeart/2024/3/layout/verticalVisualTextBlock1"/>
    <dgm:cxn modelId="{927B59CD-0B8C-6C4B-A7DA-48EB7AC3CFA9}" type="presOf" srcId="{33B74B4C-2AB0-4144-8C68-4C8C1B7CBC5D}" destId="{0F15E3F2-4B75-40DE-81C6-1E1A747BE3A0}" srcOrd="0" destOrd="0" presId="urn:microsoft.com/office/officeart/2024/3/layout/verticalVisualTextBlock1"/>
    <dgm:cxn modelId="{42F196FE-3A50-F340-B834-FF06FAE911AB}" srcId="{33B74B4C-2AB0-4144-8C68-4C8C1B7CBC5D}" destId="{79D8DF17-B422-5E41-A72D-72319E341121}" srcOrd="1" destOrd="0" parTransId="{249344A2-A8DC-9042-BE12-0D9C502EFDB6}" sibTransId="{BED51231-40BB-6844-AE3E-099483DF4471}"/>
    <dgm:cxn modelId="{7E66DBFF-F6EC-3C4D-AD3A-B2D78A56214D}" srcId="{33B74B4C-2AB0-4144-8C68-4C8C1B7CBC5D}" destId="{3507787F-D23B-714C-96DC-3C4D9B7FA124}" srcOrd="2" destOrd="0" parTransId="{B61F9310-E98F-4F4D-9AC5-87B89EB899B8}" sibTransId="{042E55A9-25C9-2B4C-92CD-E6D7F99A7A46}"/>
    <dgm:cxn modelId="{EC3DAE56-51A9-2442-B80D-C191CF45FE67}" type="presParOf" srcId="{0F15E3F2-4B75-40DE-81C6-1E1A747BE3A0}" destId="{A7E46D9D-3549-4B9E-8D8C-0C1F0466ADA1}" srcOrd="0" destOrd="0" presId="urn:microsoft.com/office/officeart/2024/3/layout/verticalVisualTextBlock1"/>
    <dgm:cxn modelId="{62A5E0E6-BC50-0B42-B8D6-3D7A27FF4326}" type="presParOf" srcId="{A7E46D9D-3549-4B9E-8D8C-0C1F0466ADA1}" destId="{0C78EC27-3996-4BB7-B42A-2428F0FFFE01}" srcOrd="0" destOrd="0" presId="urn:microsoft.com/office/officeart/2024/3/layout/verticalVisualTextBlock1"/>
    <dgm:cxn modelId="{1F72D397-496C-0A4A-BCC5-8C564D7E30D1}" type="presParOf" srcId="{A7E46D9D-3549-4B9E-8D8C-0C1F0466ADA1}" destId="{5FD5D1A5-D160-4B7F-9D07-BDE49F783739}" srcOrd="1" destOrd="0" presId="urn:microsoft.com/office/officeart/2024/3/layout/verticalVisualTextBlock1"/>
    <dgm:cxn modelId="{CDDE01C1-83C6-A242-881A-6959EF5D0316}" type="presParOf" srcId="{A7E46D9D-3549-4B9E-8D8C-0C1F0466ADA1}" destId="{BCBE514E-FBDD-49B7-B89B-2C311DD91A3D}" srcOrd="2" destOrd="0" presId="urn:microsoft.com/office/officeart/2024/3/layout/verticalVisualTextBlock1"/>
    <dgm:cxn modelId="{0AEFC4C5-9FE7-CE44-8A9C-86DD3419FEB9}" type="presParOf" srcId="{0F15E3F2-4B75-40DE-81C6-1E1A747BE3A0}" destId="{B1DAAB02-46BA-4643-9427-C489BA4DC685}" srcOrd="1" destOrd="0" presId="urn:microsoft.com/office/officeart/2024/3/layout/verticalVisualTextBlock1"/>
    <dgm:cxn modelId="{D286EFE4-C6B2-C246-99C4-88CD7CD4013A}" type="presParOf" srcId="{0F15E3F2-4B75-40DE-81C6-1E1A747BE3A0}" destId="{7190CDC2-23AE-4271-B021-D7DE2AC72BF9}" srcOrd="2" destOrd="0" presId="urn:microsoft.com/office/officeart/2024/3/layout/verticalVisualTextBlock1"/>
    <dgm:cxn modelId="{32DC53A7-C69F-234D-829A-84A9AA2BE1F6}" type="presParOf" srcId="{7190CDC2-23AE-4271-B021-D7DE2AC72BF9}" destId="{E7B25A51-D849-4819-90AC-A575F88725D9}" srcOrd="0" destOrd="0" presId="urn:microsoft.com/office/officeart/2024/3/layout/verticalVisualTextBlock1"/>
    <dgm:cxn modelId="{2D0E2506-6D9D-B04C-A8FF-3B1CF5581FF0}" type="presParOf" srcId="{7190CDC2-23AE-4271-B021-D7DE2AC72BF9}" destId="{C170E4BA-882A-46A1-BB8D-B7463FCBAC01}" srcOrd="1" destOrd="0" presId="urn:microsoft.com/office/officeart/2024/3/layout/verticalVisualTextBlock1"/>
    <dgm:cxn modelId="{F2A988B3-A04E-FF46-ADD4-B0451E49BF9B}" type="presParOf" srcId="{7190CDC2-23AE-4271-B021-D7DE2AC72BF9}" destId="{D293A74C-CEEC-43C5-9A4D-7BDED8E9822A}" srcOrd="2" destOrd="0" presId="urn:microsoft.com/office/officeart/2024/3/layout/verticalVisualTextBlock1"/>
    <dgm:cxn modelId="{803A05A0-D8E8-E348-A792-1D90C1372096}" type="presParOf" srcId="{0F15E3F2-4B75-40DE-81C6-1E1A747BE3A0}" destId="{79308732-6084-47CF-BDFC-CA3F192D3E2D}" srcOrd="3" destOrd="0" presId="urn:microsoft.com/office/officeart/2024/3/layout/verticalVisualTextBlock1"/>
    <dgm:cxn modelId="{812D03D5-FBC4-6643-8B99-AC0C0F28DC59}" type="presParOf" srcId="{0F15E3F2-4B75-40DE-81C6-1E1A747BE3A0}" destId="{C3D93F11-3F6E-4D40-9761-8EC6EA585514}" srcOrd="4" destOrd="0" presId="urn:microsoft.com/office/officeart/2024/3/layout/verticalVisualTextBlock1"/>
    <dgm:cxn modelId="{06E100F2-CB67-CA40-89E4-115DBA6DED20}" type="presParOf" srcId="{C3D93F11-3F6E-4D40-9761-8EC6EA585514}" destId="{54C50F78-A48B-46A1-A83B-135A87E79030}" srcOrd="0" destOrd="0" presId="urn:microsoft.com/office/officeart/2024/3/layout/verticalVisualTextBlock1"/>
    <dgm:cxn modelId="{8AE16747-F48A-DD4E-8A82-D53CD2533C4D}" type="presParOf" srcId="{C3D93F11-3F6E-4D40-9761-8EC6EA585514}" destId="{311DF951-51E5-49B6-B658-C097BDBCF8FE}" srcOrd="1" destOrd="0" presId="urn:microsoft.com/office/officeart/2024/3/layout/verticalVisualTextBlock1"/>
    <dgm:cxn modelId="{D38B65DE-7A53-4E47-A9E2-F98B3C1AEE86}" type="presParOf" srcId="{C3D93F11-3F6E-4D40-9761-8EC6EA585514}" destId="{932CDDB1-349F-4CDA-BE47-F9CDA42FF67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8EC27-3996-4BB7-B42A-2428F0FFFE01}">
      <dsp:nvSpPr>
        <dsp:cNvPr id="0" name=""/>
        <dsp:cNvSpPr/>
      </dsp:nvSpPr>
      <dsp:spPr>
        <a:xfrm>
          <a:off x="0" y="0"/>
          <a:ext cx="1486290" cy="14862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r="5703" b="7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5D1A5-D160-4B7F-9D07-BDE49F783739}">
      <dsp:nvSpPr>
        <dsp:cNvPr id="0" name=""/>
        <dsp:cNvSpPr/>
      </dsp:nvSpPr>
      <dsp:spPr>
        <a:xfrm>
          <a:off x="1666290" y="0"/>
          <a:ext cx="4165653" cy="33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T" sz="1800" kern="1200" dirty="0"/>
            <a:t>Session-Based Knowledge Mapping</a:t>
          </a:r>
        </a:p>
      </dsp:txBody>
      <dsp:txXfrm>
        <a:off x="1666290" y="0"/>
        <a:ext cx="4165653" cy="338333"/>
      </dsp:txXfrm>
    </dsp:sp>
    <dsp:sp modelId="{BCBE514E-FBDD-49B7-B89B-2C311DD91A3D}">
      <dsp:nvSpPr>
        <dsp:cNvPr id="0" name=""/>
        <dsp:cNvSpPr/>
      </dsp:nvSpPr>
      <dsp:spPr>
        <a:xfrm>
          <a:off x="1666290" y="338333"/>
          <a:ext cx="4165653" cy="114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T" sz="1400" kern="1200" dirty="0"/>
            <a:t>We conducted sessions to identify </a:t>
          </a:r>
          <a:r>
            <a:rPr lang="en-US" sz="1400" kern="1200" dirty="0"/>
            <a:t>detection features </a:t>
          </a:r>
          <a:r>
            <a:rPr lang="en-PT" sz="1400" kern="1200" dirty="0"/>
            <a:t>and </a:t>
          </a:r>
          <a:r>
            <a:rPr lang="en-US" sz="1400" kern="1200" dirty="0"/>
            <a:t>attack patterns used in the wild</a:t>
          </a:r>
          <a:r>
            <a:rPr lang="en-PT" sz="1400" kern="1200" dirty="0"/>
            <a:t>, leading to deeper understanding and clarity.</a:t>
          </a:r>
        </a:p>
      </dsp:txBody>
      <dsp:txXfrm>
        <a:off x="1666290" y="338333"/>
        <a:ext cx="4165653" cy="1147957"/>
      </dsp:txXfrm>
    </dsp:sp>
    <dsp:sp modelId="{E7B25A51-D849-4819-90AC-A575F88725D9}">
      <dsp:nvSpPr>
        <dsp:cNvPr id="0" name=""/>
        <dsp:cNvSpPr/>
      </dsp:nvSpPr>
      <dsp:spPr>
        <a:xfrm>
          <a:off x="0" y="1605194"/>
          <a:ext cx="1486290" cy="148629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r="12887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70E4BA-882A-46A1-BB8D-B7463FCBAC01}">
      <dsp:nvSpPr>
        <dsp:cNvPr id="0" name=""/>
        <dsp:cNvSpPr/>
      </dsp:nvSpPr>
      <dsp:spPr>
        <a:xfrm>
          <a:off x="1666290" y="1605194"/>
          <a:ext cx="4165653" cy="33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T" sz="1800" kern="1200"/>
            <a:t>Validation of Security Insights</a:t>
          </a:r>
        </a:p>
      </dsp:txBody>
      <dsp:txXfrm>
        <a:off x="1666290" y="1605194"/>
        <a:ext cx="4165653" cy="338333"/>
      </dsp:txXfrm>
    </dsp:sp>
    <dsp:sp modelId="{D293A74C-CEEC-43C5-9A4D-7BDED8E9822A}">
      <dsp:nvSpPr>
        <dsp:cNvPr id="0" name=""/>
        <dsp:cNvSpPr/>
      </dsp:nvSpPr>
      <dsp:spPr>
        <a:xfrm>
          <a:off x="1666290" y="1943527"/>
          <a:ext cx="4165653" cy="114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T" sz="1400" kern="1200" dirty="0"/>
            <a:t>Key insights about redirect chains, domain reputation and false positives were validated and systematically collected for accuracy.</a:t>
          </a:r>
        </a:p>
      </dsp:txBody>
      <dsp:txXfrm>
        <a:off x="1666290" y="1943527"/>
        <a:ext cx="4165653" cy="1147957"/>
      </dsp:txXfrm>
    </dsp:sp>
    <dsp:sp modelId="{54C50F78-A48B-46A1-A83B-135A87E79030}">
      <dsp:nvSpPr>
        <dsp:cNvPr id="0" name=""/>
        <dsp:cNvSpPr/>
      </dsp:nvSpPr>
      <dsp:spPr>
        <a:xfrm>
          <a:off x="0" y="3210388"/>
          <a:ext cx="1486290" cy="14862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22518" b="7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DF951-51E5-49B6-B658-C097BDBCF8FE}">
      <dsp:nvSpPr>
        <dsp:cNvPr id="0" name=""/>
        <dsp:cNvSpPr/>
      </dsp:nvSpPr>
      <dsp:spPr>
        <a:xfrm>
          <a:off x="1666290" y="3210388"/>
          <a:ext cx="4165653" cy="33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T" sz="1800" kern="1200"/>
            <a:t>Rule Translation and Integration</a:t>
          </a:r>
        </a:p>
      </dsp:txBody>
      <dsp:txXfrm>
        <a:off x="1666290" y="3210388"/>
        <a:ext cx="4165653" cy="338333"/>
      </dsp:txXfrm>
    </dsp:sp>
    <dsp:sp modelId="{932CDDB1-349F-4CDA-BE47-F9CDA42FF67C}">
      <dsp:nvSpPr>
        <dsp:cNvPr id="0" name=""/>
        <dsp:cNvSpPr/>
      </dsp:nvSpPr>
      <dsp:spPr>
        <a:xfrm>
          <a:off x="1666290" y="3548721"/>
          <a:ext cx="4165653" cy="114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T" sz="1400" kern="1200" dirty="0"/>
            <a:t>Findings were converted into Drools rules, integrated with security APIs and refined through feedback cycles.</a:t>
          </a:r>
        </a:p>
      </dsp:txBody>
      <dsp:txXfrm>
        <a:off x="1666290" y="3548721"/>
        <a:ext cx="4165653" cy="1147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857D7-EC4C-5B42-B3C3-A2B984B24AEF}" type="datetimeFigureOut">
              <a:rPr lang="pt-PT" smtClean="0"/>
              <a:t>14/10/25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A6FEA-DDC9-A14E-BD2B-56D1D460014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976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phishing continua a </a:t>
            </a:r>
            <a:r>
              <a:rPr lang="en-GB" dirty="0" err="1"/>
              <a:t>representar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ameaça</a:t>
            </a:r>
            <a:r>
              <a:rPr lang="en-GB" dirty="0"/>
              <a:t> </a:t>
            </a:r>
            <a:r>
              <a:rPr lang="en-GB" dirty="0" err="1"/>
              <a:t>significativa</a:t>
            </a:r>
            <a:r>
              <a:rPr lang="en-GB" dirty="0"/>
              <a:t> para as </a:t>
            </a:r>
            <a:r>
              <a:rPr lang="en-GB" dirty="0" err="1"/>
              <a:t>empresas</a:t>
            </a:r>
            <a:r>
              <a:rPr lang="en-GB" dirty="0"/>
              <a:t>, </a:t>
            </a:r>
            <a:r>
              <a:rPr lang="en-GB" dirty="0" err="1"/>
              <a:t>tornando</a:t>
            </a:r>
            <a:r>
              <a:rPr lang="en-GB" dirty="0"/>
              <a:t> </a:t>
            </a:r>
            <a:r>
              <a:rPr lang="en-GB" dirty="0" err="1"/>
              <a:t>essencial</a:t>
            </a:r>
            <a:r>
              <a:rPr lang="en-GB" dirty="0"/>
              <a:t> o </a:t>
            </a:r>
            <a:r>
              <a:rPr lang="en-GB" dirty="0" err="1"/>
              <a:t>reforço</a:t>
            </a:r>
            <a:r>
              <a:rPr lang="en-GB" dirty="0"/>
              <a:t> das </a:t>
            </a:r>
            <a:r>
              <a:rPr lang="en-GB" dirty="0" err="1"/>
              <a:t>soluções</a:t>
            </a:r>
            <a:r>
              <a:rPr lang="en-GB" dirty="0"/>
              <a:t> de </a:t>
            </a:r>
            <a:r>
              <a:rPr lang="en-GB" dirty="0" err="1"/>
              <a:t>segurança</a:t>
            </a:r>
            <a:r>
              <a:rPr lang="en-GB" dirty="0"/>
              <a:t>. A </a:t>
            </a:r>
            <a:r>
              <a:rPr lang="en-GB" dirty="0" err="1"/>
              <a:t>nossa</a:t>
            </a:r>
            <a:r>
              <a:rPr lang="en-GB" dirty="0"/>
              <a:t> </a:t>
            </a:r>
            <a:r>
              <a:rPr lang="en-GB" dirty="0" err="1"/>
              <a:t>equipa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a </a:t>
            </a:r>
            <a:r>
              <a:rPr lang="en-GB" dirty="0" err="1"/>
              <a:t>desenvolver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solução</a:t>
            </a:r>
            <a:r>
              <a:rPr lang="en-GB" dirty="0"/>
              <a:t> </a:t>
            </a:r>
            <a:r>
              <a:rPr lang="en-GB" dirty="0" err="1"/>
              <a:t>inteligente</a:t>
            </a:r>
            <a:r>
              <a:rPr lang="en-GB" dirty="0"/>
              <a:t> para </a:t>
            </a:r>
            <a:r>
              <a:rPr lang="en-GB" dirty="0" err="1"/>
              <a:t>detetar</a:t>
            </a:r>
            <a:r>
              <a:rPr lang="en-GB" dirty="0"/>
              <a:t> links </a:t>
            </a:r>
            <a:r>
              <a:rPr lang="en-GB" dirty="0" err="1"/>
              <a:t>maliciosos</a:t>
            </a:r>
            <a:r>
              <a:rPr lang="en-GB" dirty="0"/>
              <a:t> e sites de phishing, </a:t>
            </a:r>
            <a:r>
              <a:rPr lang="en-GB" dirty="0" err="1"/>
              <a:t>ultrapassando</a:t>
            </a:r>
            <a:r>
              <a:rPr lang="en-GB" dirty="0"/>
              <a:t> as </a:t>
            </a:r>
            <a:r>
              <a:rPr lang="en-GB" dirty="0" err="1"/>
              <a:t>limitações</a:t>
            </a:r>
            <a:r>
              <a:rPr lang="en-GB" dirty="0"/>
              <a:t> das </a:t>
            </a:r>
            <a:r>
              <a:rPr lang="en-GB" dirty="0" err="1"/>
              <a:t>listas</a:t>
            </a:r>
            <a:r>
              <a:rPr lang="en-GB" dirty="0"/>
              <a:t> </a:t>
            </a:r>
            <a:r>
              <a:rPr lang="en-GB" dirty="0" err="1"/>
              <a:t>negras</a:t>
            </a:r>
            <a:r>
              <a:rPr lang="en-GB" dirty="0"/>
              <a:t> </a:t>
            </a:r>
            <a:r>
              <a:rPr lang="en-GB" dirty="0" err="1"/>
              <a:t>tradicionais</a:t>
            </a:r>
            <a:r>
              <a:rPr lang="en-GB" dirty="0"/>
              <a:t>. Este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concebido</a:t>
            </a:r>
            <a:r>
              <a:rPr lang="en-GB" dirty="0"/>
              <a:t> para ser </a:t>
            </a:r>
            <a:r>
              <a:rPr lang="en-GB" dirty="0" err="1"/>
              <a:t>flexível</a:t>
            </a:r>
            <a:r>
              <a:rPr lang="en-GB" dirty="0"/>
              <a:t>, </a:t>
            </a:r>
            <a:r>
              <a:rPr lang="en-GB" dirty="0" err="1"/>
              <a:t>intuitivo</a:t>
            </a:r>
            <a:r>
              <a:rPr lang="en-GB" dirty="0"/>
              <a:t> e </a:t>
            </a:r>
            <a:r>
              <a:rPr lang="en-GB" dirty="0" err="1"/>
              <a:t>escalável</a:t>
            </a:r>
            <a:r>
              <a:rPr lang="en-GB" dirty="0"/>
              <a:t>, </a:t>
            </a:r>
            <a:r>
              <a:rPr lang="en-GB" dirty="0" err="1"/>
              <a:t>garantindo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proteção</a:t>
            </a:r>
            <a:r>
              <a:rPr lang="en-GB" dirty="0"/>
              <a:t> </a:t>
            </a:r>
            <a:r>
              <a:rPr lang="en-GB" dirty="0" err="1"/>
              <a:t>sólida</a:t>
            </a:r>
            <a:r>
              <a:rPr lang="en-GB" dirty="0"/>
              <a:t> </a:t>
            </a:r>
            <a:r>
              <a:rPr lang="en-GB" dirty="0" err="1"/>
              <a:t>através</a:t>
            </a:r>
            <a:r>
              <a:rPr lang="en-GB" dirty="0"/>
              <a:t> de </a:t>
            </a:r>
            <a:r>
              <a:rPr lang="en-GB" dirty="0" err="1"/>
              <a:t>métodos</a:t>
            </a:r>
            <a:r>
              <a:rPr lang="en-GB" dirty="0"/>
              <a:t> </a:t>
            </a:r>
            <a:r>
              <a:rPr lang="en-GB" dirty="0" err="1"/>
              <a:t>inovadores</a:t>
            </a:r>
            <a:r>
              <a:rPr lang="en-GB" dirty="0"/>
              <a:t> e </a:t>
            </a:r>
            <a:r>
              <a:rPr lang="en-GB" dirty="0" err="1"/>
              <a:t>adaptáveis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97D40-ED2C-544E-BF01-61CEF2AD212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6920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 </a:t>
            </a:r>
            <a:r>
              <a:rPr lang="en-GB" dirty="0" err="1"/>
              <a:t>primeiro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, a </a:t>
            </a:r>
            <a:r>
              <a:rPr lang="en-GB" dirty="0" err="1"/>
              <a:t>equipa</a:t>
            </a:r>
            <a:r>
              <a:rPr lang="en-GB" dirty="0"/>
              <a:t> </a:t>
            </a:r>
            <a:r>
              <a:rPr lang="en-GB" dirty="0" err="1"/>
              <a:t>pretende</a:t>
            </a:r>
            <a:r>
              <a:rPr lang="en-GB" dirty="0"/>
              <a:t> </a:t>
            </a:r>
            <a:r>
              <a:rPr lang="en-GB" dirty="0" err="1"/>
              <a:t>identificar</a:t>
            </a:r>
            <a:r>
              <a:rPr lang="en-GB" dirty="0"/>
              <a:t> com rigor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sinais</a:t>
            </a:r>
            <a:r>
              <a:rPr lang="en-GB" dirty="0"/>
              <a:t> </a:t>
            </a:r>
            <a:r>
              <a:rPr lang="en-GB" dirty="0" err="1"/>
              <a:t>técnicos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distinguem</a:t>
            </a:r>
            <a:r>
              <a:rPr lang="en-GB" dirty="0"/>
              <a:t> </a:t>
            </a:r>
            <a:r>
              <a:rPr lang="en-GB" dirty="0" err="1"/>
              <a:t>atividades</a:t>
            </a:r>
            <a:r>
              <a:rPr lang="en-GB" dirty="0"/>
              <a:t> </a:t>
            </a:r>
            <a:r>
              <a:rPr lang="en-GB" dirty="0" err="1"/>
              <a:t>legítimas</a:t>
            </a:r>
            <a:r>
              <a:rPr lang="en-GB" dirty="0"/>
              <a:t> de </a:t>
            </a:r>
            <a:r>
              <a:rPr lang="en-GB" dirty="0" err="1"/>
              <a:t>tentativas</a:t>
            </a:r>
            <a:r>
              <a:rPr lang="en-GB" dirty="0"/>
              <a:t> de phishing. Em </a:t>
            </a:r>
            <a:r>
              <a:rPr lang="en-GB" dirty="0" err="1"/>
              <a:t>seguida</a:t>
            </a:r>
            <a:r>
              <a:rPr lang="en-GB" dirty="0"/>
              <a:t>, o </a:t>
            </a:r>
            <a:r>
              <a:rPr lang="en-GB" dirty="0" err="1"/>
              <a:t>foco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no </a:t>
            </a:r>
            <a:r>
              <a:rPr lang="en-GB" dirty="0" err="1"/>
              <a:t>desenvolvimento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solução</a:t>
            </a:r>
            <a:r>
              <a:rPr lang="en-GB" dirty="0"/>
              <a:t> </a:t>
            </a:r>
            <a:r>
              <a:rPr lang="en-GB" dirty="0" err="1"/>
              <a:t>avançada</a:t>
            </a:r>
            <a:r>
              <a:rPr lang="en-GB" dirty="0"/>
              <a:t> de </a:t>
            </a:r>
            <a:r>
              <a:rPr lang="en-GB" dirty="0" err="1"/>
              <a:t>deteção</a:t>
            </a:r>
            <a:r>
              <a:rPr lang="en-GB" dirty="0"/>
              <a:t>, </a:t>
            </a:r>
            <a:r>
              <a:rPr lang="en-GB" dirty="0" err="1"/>
              <a:t>combinando</a:t>
            </a:r>
            <a:r>
              <a:rPr lang="en-GB" dirty="0"/>
              <a:t> </a:t>
            </a:r>
            <a:r>
              <a:rPr lang="en-GB" dirty="0" err="1"/>
              <a:t>regras</a:t>
            </a:r>
            <a:r>
              <a:rPr lang="en-GB" dirty="0"/>
              <a:t> e </a:t>
            </a:r>
            <a:r>
              <a:rPr lang="en-GB" dirty="0" err="1"/>
              <a:t>abordagens</a:t>
            </a:r>
            <a:r>
              <a:rPr lang="en-GB" dirty="0"/>
              <a:t> </a:t>
            </a:r>
            <a:r>
              <a:rPr lang="en-GB" dirty="0" err="1"/>
              <a:t>híbridas</a:t>
            </a:r>
            <a:r>
              <a:rPr lang="en-GB" dirty="0"/>
              <a:t> com </a:t>
            </a:r>
            <a:r>
              <a:rPr lang="en-GB" dirty="0" err="1"/>
              <a:t>apoio</a:t>
            </a:r>
            <a:r>
              <a:rPr lang="en-GB" dirty="0"/>
              <a:t> de ferramentas </a:t>
            </a:r>
            <a:r>
              <a:rPr lang="en-GB" dirty="0" err="1"/>
              <a:t>como</a:t>
            </a:r>
            <a:r>
              <a:rPr lang="en-GB" dirty="0"/>
              <a:t> Drools e </a:t>
            </a:r>
            <a:r>
              <a:rPr lang="en-GB" dirty="0" err="1"/>
              <a:t>fontes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</a:t>
            </a:r>
            <a:r>
              <a:rPr lang="en-GB" dirty="0" err="1"/>
              <a:t>externas</a:t>
            </a:r>
            <a:r>
              <a:rPr lang="en-GB" dirty="0"/>
              <a:t>. Por </a:t>
            </a:r>
            <a:r>
              <a:rPr lang="en-GB" dirty="0" err="1"/>
              <a:t>fim</a:t>
            </a:r>
            <a:r>
              <a:rPr lang="en-GB" dirty="0"/>
              <a:t>,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métodos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validados</a:t>
            </a:r>
            <a:r>
              <a:rPr lang="en-GB" dirty="0"/>
              <a:t> com </a:t>
            </a:r>
            <a:r>
              <a:rPr lang="en-GB" dirty="0" err="1"/>
              <a:t>casos</a:t>
            </a:r>
            <a:r>
              <a:rPr lang="en-GB" dirty="0"/>
              <a:t> reais, </a:t>
            </a:r>
            <a:r>
              <a:rPr lang="en-GB" dirty="0" err="1"/>
              <a:t>assegurando</a:t>
            </a:r>
            <a:r>
              <a:rPr lang="en-GB" dirty="0"/>
              <a:t> a </a:t>
            </a:r>
            <a:r>
              <a:rPr lang="en-GB" dirty="0" err="1"/>
              <a:t>evolução</a:t>
            </a:r>
            <a:r>
              <a:rPr lang="en-GB" dirty="0"/>
              <a:t> </a:t>
            </a:r>
            <a:r>
              <a:rPr lang="en-GB" dirty="0" err="1"/>
              <a:t>contínua</a:t>
            </a:r>
            <a:r>
              <a:rPr lang="en-GB" dirty="0"/>
              <a:t> do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perante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ameaças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500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baseia</a:t>
            </a:r>
            <a:r>
              <a:rPr lang="en-GB" dirty="0"/>
              <a:t>-se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estudos</a:t>
            </a:r>
            <a:r>
              <a:rPr lang="en-GB" dirty="0"/>
              <a:t> </a:t>
            </a:r>
            <a:r>
              <a:rPr lang="en-GB" dirty="0" err="1"/>
              <a:t>académicos</a:t>
            </a:r>
            <a:r>
              <a:rPr lang="en-GB" dirty="0"/>
              <a:t> de </a:t>
            </a:r>
            <a:r>
              <a:rPr lang="en-GB" dirty="0" err="1"/>
              <a:t>referência</a:t>
            </a:r>
            <a:r>
              <a:rPr lang="en-GB" dirty="0"/>
              <a:t> e </a:t>
            </a:r>
            <a:r>
              <a:rPr lang="en-GB" dirty="0" err="1"/>
              <a:t>fontes</a:t>
            </a:r>
            <a:r>
              <a:rPr lang="en-GB" dirty="0"/>
              <a:t> de </a:t>
            </a:r>
            <a:r>
              <a:rPr lang="en-GB" dirty="0" err="1"/>
              <a:t>confiança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a IEEE, ACM, Scopus, ResearchGate, ENISA e o World Economic Forum Cybersecurity Outlook. </a:t>
            </a:r>
            <a:r>
              <a:rPr lang="en-GB" dirty="0" err="1"/>
              <a:t>Também</a:t>
            </a:r>
            <a:r>
              <a:rPr lang="en-GB" dirty="0"/>
              <a:t> </a:t>
            </a:r>
            <a:r>
              <a:rPr lang="en-GB" dirty="0" err="1"/>
              <a:t>recebemos</a:t>
            </a:r>
            <a:r>
              <a:rPr lang="en-GB" dirty="0"/>
              <a:t> </a:t>
            </a:r>
            <a:r>
              <a:rPr lang="en-GB" dirty="0" err="1"/>
              <a:t>conselhos</a:t>
            </a:r>
            <a:r>
              <a:rPr lang="en-GB" dirty="0"/>
              <a:t> </a:t>
            </a:r>
            <a:r>
              <a:rPr lang="en-GB" dirty="0" err="1"/>
              <a:t>valiosos</a:t>
            </a:r>
            <a:r>
              <a:rPr lang="en-GB" dirty="0"/>
              <a:t> do David Marques, </a:t>
            </a:r>
            <a:r>
              <a:rPr lang="en-GB" dirty="0" err="1"/>
              <a:t>Diretor</a:t>
            </a:r>
            <a:r>
              <a:rPr lang="en-GB" dirty="0"/>
              <a:t> de </a:t>
            </a:r>
            <a:r>
              <a:rPr lang="en-GB" dirty="0" err="1"/>
              <a:t>Cibersegurança</a:t>
            </a:r>
            <a:r>
              <a:rPr lang="en-GB" dirty="0"/>
              <a:t> do Grupo </a:t>
            </a:r>
            <a:r>
              <a:rPr lang="en-GB" dirty="0" err="1"/>
              <a:t>Nabeiro</a:t>
            </a:r>
            <a:r>
              <a:rPr lang="en-GB" dirty="0"/>
              <a:t>.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experiência</a:t>
            </a:r>
            <a:r>
              <a:rPr lang="en-GB" dirty="0"/>
              <a:t> </a:t>
            </a:r>
            <a:r>
              <a:rPr lang="en-GB" dirty="0" err="1"/>
              <a:t>prática</a:t>
            </a:r>
            <a:r>
              <a:rPr lang="en-GB" dirty="0"/>
              <a:t> </a:t>
            </a:r>
            <a:r>
              <a:rPr lang="en-GB" dirty="0" err="1"/>
              <a:t>ajuda-nos</a:t>
            </a:r>
            <a:r>
              <a:rPr lang="en-GB" dirty="0"/>
              <a:t> a </a:t>
            </a:r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regras</a:t>
            </a:r>
            <a:r>
              <a:rPr lang="en-GB" dirty="0"/>
              <a:t> </a:t>
            </a:r>
            <a:r>
              <a:rPr lang="en-GB" dirty="0" err="1"/>
              <a:t>flexíveis</a:t>
            </a:r>
            <a:r>
              <a:rPr lang="en-GB" dirty="0"/>
              <a:t>, </a:t>
            </a:r>
            <a:r>
              <a:rPr lang="en-GB" dirty="0" err="1"/>
              <a:t>comunicar</a:t>
            </a:r>
            <a:r>
              <a:rPr lang="en-GB" dirty="0"/>
              <a:t> </a:t>
            </a:r>
            <a:r>
              <a:rPr lang="en-GB" dirty="0" err="1"/>
              <a:t>riscos</a:t>
            </a:r>
            <a:r>
              <a:rPr lang="en-GB" dirty="0"/>
              <a:t> de forma </a:t>
            </a:r>
            <a:r>
              <a:rPr lang="en-GB" dirty="0" err="1"/>
              <a:t>clara</a:t>
            </a:r>
            <a:r>
              <a:rPr lang="en-GB" dirty="0"/>
              <a:t> e </a:t>
            </a:r>
            <a:r>
              <a:rPr lang="en-GB" dirty="0" err="1"/>
              <a:t>identificar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sinais</a:t>
            </a:r>
            <a:r>
              <a:rPr lang="en-GB" dirty="0"/>
              <a:t> de </a:t>
            </a:r>
            <a:r>
              <a:rPr lang="en-GB" dirty="0" err="1"/>
              <a:t>alerta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importantes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142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Fizemos</a:t>
            </a:r>
            <a:r>
              <a:rPr lang="en-GB" dirty="0"/>
              <a:t> </a:t>
            </a:r>
            <a:r>
              <a:rPr lang="en-GB" dirty="0" err="1"/>
              <a:t>várias</a:t>
            </a:r>
            <a:r>
              <a:rPr lang="en-GB" dirty="0"/>
              <a:t> </a:t>
            </a:r>
            <a:r>
              <a:rPr lang="en-GB" dirty="0" err="1"/>
              <a:t>reuniões</a:t>
            </a:r>
            <a:r>
              <a:rPr lang="en-GB" dirty="0"/>
              <a:t> para </a:t>
            </a:r>
            <a:r>
              <a:rPr lang="en-GB" dirty="0" err="1"/>
              <a:t>identificar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problemas</a:t>
            </a:r>
            <a:r>
              <a:rPr lang="en-GB" dirty="0"/>
              <a:t> e </a:t>
            </a:r>
            <a:r>
              <a:rPr lang="en-GB" dirty="0" err="1"/>
              <a:t>preparar</a:t>
            </a:r>
            <a:r>
              <a:rPr lang="en-GB" dirty="0"/>
              <a:t> </a:t>
            </a:r>
            <a:r>
              <a:rPr lang="en-GB" dirty="0" err="1"/>
              <a:t>perguntas</a:t>
            </a:r>
            <a:r>
              <a:rPr lang="en-GB" dirty="0"/>
              <a:t> para o </a:t>
            </a:r>
            <a:r>
              <a:rPr lang="en-GB" dirty="0" err="1"/>
              <a:t>especialista</a:t>
            </a:r>
            <a:r>
              <a:rPr lang="en-GB" dirty="0"/>
              <a:t>. As </a:t>
            </a:r>
            <a:r>
              <a:rPr lang="en-GB" dirty="0" err="1"/>
              <a:t>ideias</a:t>
            </a:r>
            <a:r>
              <a:rPr lang="en-GB" dirty="0"/>
              <a:t> </a:t>
            </a:r>
            <a:r>
              <a:rPr lang="en-GB" dirty="0" err="1"/>
              <a:t>recolhidas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cadeias</a:t>
            </a:r>
            <a:r>
              <a:rPr lang="en-GB" dirty="0"/>
              <a:t> de </a:t>
            </a:r>
            <a:r>
              <a:rPr lang="en-GB" dirty="0" err="1"/>
              <a:t>redirecionamento</a:t>
            </a:r>
            <a:r>
              <a:rPr lang="en-GB" dirty="0"/>
              <a:t>, </a:t>
            </a:r>
            <a:r>
              <a:rPr lang="en-GB" dirty="0" err="1"/>
              <a:t>reputação</a:t>
            </a:r>
            <a:r>
              <a:rPr lang="en-GB" dirty="0"/>
              <a:t> de </a:t>
            </a:r>
            <a:r>
              <a:rPr lang="en-GB" dirty="0" err="1"/>
              <a:t>domínio</a:t>
            </a:r>
            <a:r>
              <a:rPr lang="en-GB" dirty="0"/>
              <a:t> e </a:t>
            </a:r>
            <a:r>
              <a:rPr lang="en-GB" dirty="0" err="1"/>
              <a:t>falsos</a:t>
            </a:r>
            <a:r>
              <a:rPr lang="en-GB" dirty="0"/>
              <a:t> </a:t>
            </a:r>
            <a:r>
              <a:rPr lang="en-GB" dirty="0" err="1"/>
              <a:t>positivos</a:t>
            </a:r>
            <a:r>
              <a:rPr lang="en-GB" dirty="0"/>
              <a:t>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verificadas</a:t>
            </a:r>
            <a:r>
              <a:rPr lang="en-GB" dirty="0"/>
              <a:t> e </a:t>
            </a:r>
            <a:r>
              <a:rPr lang="en-GB" dirty="0" err="1"/>
              <a:t>organizadas</a:t>
            </a:r>
            <a:r>
              <a:rPr lang="en-GB" dirty="0"/>
              <a:t>. </a:t>
            </a:r>
            <a:r>
              <a:rPr lang="en-GB" dirty="0" err="1"/>
              <a:t>Depois</a:t>
            </a:r>
            <a:r>
              <a:rPr lang="en-GB" dirty="0"/>
              <a:t>, </a:t>
            </a:r>
            <a:r>
              <a:rPr lang="en-GB" dirty="0" err="1"/>
              <a:t>estas</a:t>
            </a:r>
            <a:r>
              <a:rPr lang="en-GB" dirty="0"/>
              <a:t> </a:t>
            </a:r>
            <a:r>
              <a:rPr lang="en-GB" dirty="0" err="1"/>
              <a:t>ideias</a:t>
            </a:r>
            <a:r>
              <a:rPr lang="en-GB" dirty="0"/>
              <a:t>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transformadas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regras</a:t>
            </a:r>
            <a:r>
              <a:rPr lang="en-GB" dirty="0"/>
              <a:t> e </a:t>
            </a:r>
            <a:r>
              <a:rPr lang="en-GB" dirty="0" err="1"/>
              <a:t>melhoradas</a:t>
            </a:r>
            <a:r>
              <a:rPr lang="en-GB" dirty="0"/>
              <a:t> com feedback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várias</a:t>
            </a:r>
            <a:r>
              <a:rPr lang="en-GB" dirty="0"/>
              <a:t> </a:t>
            </a:r>
            <a:r>
              <a:rPr lang="en-GB" dirty="0" err="1"/>
              <a:t>etapas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1070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nossa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implementação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Numa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aspetos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idade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estrutura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lexical, tokens,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redirecionamentos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padrões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Numa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inconclusivos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HTML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JavaScript, campos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formulários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proporção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links é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efetuada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Cada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pontuação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ponderada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decisão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auditável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942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Domínios</a:t>
            </a:r>
            <a:r>
              <a:rPr lang="en-GB" dirty="0"/>
              <a:t> </a:t>
            </a:r>
            <a:r>
              <a:rPr lang="en-GB" dirty="0" err="1"/>
              <a:t>legítimos</a:t>
            </a:r>
            <a:r>
              <a:rPr lang="en-GB" dirty="0"/>
              <a:t> </a:t>
            </a:r>
            <a:r>
              <a:rPr lang="en-GB" dirty="0" err="1"/>
              <a:t>podem</a:t>
            </a:r>
            <a:r>
              <a:rPr lang="en-GB" dirty="0"/>
              <a:t> </a:t>
            </a:r>
            <a:r>
              <a:rPr lang="en-GB" dirty="0" err="1"/>
              <a:t>ativar</a:t>
            </a:r>
            <a:r>
              <a:rPr lang="en-GB" dirty="0"/>
              <a:t> </a:t>
            </a:r>
            <a:r>
              <a:rPr lang="en-GB" dirty="0" err="1"/>
              <a:t>regras</a:t>
            </a:r>
            <a:r>
              <a:rPr lang="en-GB" dirty="0"/>
              <a:t> de </a:t>
            </a:r>
            <a:r>
              <a:rPr lang="en-GB" dirty="0" err="1"/>
              <a:t>segurança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querer</a:t>
            </a:r>
            <a:r>
              <a:rPr lang="en-GB" dirty="0"/>
              <a:t>,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isso</a:t>
            </a:r>
            <a:r>
              <a:rPr lang="en-GB" dirty="0"/>
              <a:t> 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reúne</a:t>
            </a:r>
            <a:r>
              <a:rPr lang="en-GB" dirty="0"/>
              <a:t> </a:t>
            </a:r>
            <a:r>
              <a:rPr lang="en-GB" dirty="0" err="1"/>
              <a:t>várias</a:t>
            </a:r>
            <a:r>
              <a:rPr lang="en-GB" dirty="0"/>
              <a:t> </a:t>
            </a:r>
            <a:r>
              <a:rPr lang="en-GB" dirty="0" err="1"/>
              <a:t>fontes</a:t>
            </a:r>
            <a:r>
              <a:rPr lang="en-GB" dirty="0"/>
              <a:t> de </a:t>
            </a:r>
            <a:r>
              <a:rPr lang="en-GB" dirty="0" err="1"/>
              <a:t>prova</a:t>
            </a:r>
            <a:r>
              <a:rPr lang="en-GB" dirty="0"/>
              <a:t>: </a:t>
            </a:r>
            <a:r>
              <a:rPr lang="en-GB" dirty="0" err="1"/>
              <a:t>profundidade</a:t>
            </a:r>
            <a:r>
              <a:rPr lang="en-GB" dirty="0"/>
              <a:t> de </a:t>
            </a:r>
            <a:r>
              <a:rPr lang="en-GB" dirty="0" err="1"/>
              <a:t>redirecionamento</a:t>
            </a:r>
            <a:r>
              <a:rPr lang="en-GB" dirty="0"/>
              <a:t>, </a:t>
            </a:r>
            <a:r>
              <a:rPr lang="en-GB" dirty="0" err="1"/>
              <a:t>diversidade</a:t>
            </a:r>
            <a:r>
              <a:rPr lang="en-GB" dirty="0"/>
              <a:t> de </a:t>
            </a:r>
            <a:r>
              <a:rPr lang="en-GB" dirty="0" err="1"/>
              <a:t>domínios</a:t>
            </a:r>
            <a:r>
              <a:rPr lang="en-GB" dirty="0"/>
              <a:t>, </a:t>
            </a:r>
            <a:r>
              <a:rPr lang="en-GB" dirty="0" err="1"/>
              <a:t>deteção</a:t>
            </a:r>
            <a:r>
              <a:rPr lang="en-GB" dirty="0"/>
              <a:t> de </a:t>
            </a:r>
            <a:r>
              <a:rPr lang="en-GB" dirty="0" err="1"/>
              <a:t>encurtadores</a:t>
            </a:r>
            <a:r>
              <a:rPr lang="en-GB" dirty="0"/>
              <a:t> de links, </a:t>
            </a:r>
            <a:r>
              <a:rPr lang="en-GB" dirty="0" err="1"/>
              <a:t>reputação</a:t>
            </a:r>
            <a:r>
              <a:rPr lang="en-GB" dirty="0"/>
              <a:t> e </a:t>
            </a:r>
            <a:r>
              <a:rPr lang="en-GB" dirty="0" err="1"/>
              <a:t>sinais</a:t>
            </a:r>
            <a:r>
              <a:rPr lang="en-GB" dirty="0"/>
              <a:t> de </a:t>
            </a:r>
            <a:r>
              <a:rPr lang="en-GB" dirty="0" err="1"/>
              <a:t>comportamento</a:t>
            </a:r>
            <a:r>
              <a:rPr lang="en-GB" dirty="0"/>
              <a:t>.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especialistas</a:t>
            </a:r>
            <a:r>
              <a:rPr lang="en-GB" dirty="0"/>
              <a:t> </a:t>
            </a:r>
            <a:r>
              <a:rPr lang="en-GB" dirty="0" err="1"/>
              <a:t>recomendam</a:t>
            </a:r>
            <a:r>
              <a:rPr lang="en-GB" dirty="0"/>
              <a:t> </a:t>
            </a:r>
            <a:r>
              <a:rPr lang="en-GB" dirty="0" err="1"/>
              <a:t>adaptar</a:t>
            </a:r>
            <a:r>
              <a:rPr lang="en-GB" dirty="0"/>
              <a:t> as </a:t>
            </a:r>
            <a:r>
              <a:rPr lang="en-GB" dirty="0" err="1"/>
              <a:t>estratégias</a:t>
            </a:r>
            <a:r>
              <a:rPr lang="en-GB" dirty="0"/>
              <a:t>, </a:t>
            </a:r>
            <a:r>
              <a:rPr lang="en-GB" dirty="0" err="1"/>
              <a:t>rever</a:t>
            </a:r>
            <a:r>
              <a:rPr lang="en-GB" dirty="0"/>
              <a:t> </a:t>
            </a:r>
            <a:r>
              <a:rPr lang="en-GB" dirty="0" err="1"/>
              <a:t>incidentes</a:t>
            </a:r>
            <a:r>
              <a:rPr lang="en-GB" dirty="0"/>
              <a:t> reais com </a:t>
            </a:r>
            <a:r>
              <a:rPr lang="en-GB" dirty="0" err="1"/>
              <a:t>frequência</a:t>
            </a:r>
            <a:r>
              <a:rPr lang="en-GB" dirty="0"/>
              <a:t> e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prioridade</a:t>
            </a:r>
            <a:r>
              <a:rPr lang="en-GB" dirty="0"/>
              <a:t> à </a:t>
            </a:r>
            <a:r>
              <a:rPr lang="en-GB" dirty="0" err="1"/>
              <a:t>clareza</a:t>
            </a:r>
            <a:r>
              <a:rPr lang="en-GB" dirty="0"/>
              <a:t> das </a:t>
            </a:r>
            <a:r>
              <a:rPr lang="en-GB" dirty="0" err="1"/>
              <a:t>decisões</a:t>
            </a:r>
            <a:r>
              <a:rPr lang="en-GB" dirty="0"/>
              <a:t> e à </a:t>
            </a:r>
            <a:r>
              <a:rPr lang="en-GB" dirty="0" err="1"/>
              <a:t>experiência</a:t>
            </a:r>
            <a:r>
              <a:rPr lang="en-GB" dirty="0"/>
              <a:t> dos </a:t>
            </a:r>
            <a:r>
              <a:rPr lang="en-GB" dirty="0" err="1"/>
              <a:t>utilizadores</a:t>
            </a:r>
            <a:r>
              <a:rPr lang="en-GB" dirty="0"/>
              <a:t>,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vez</a:t>
            </a:r>
            <a:r>
              <a:rPr lang="en-GB" dirty="0"/>
              <a:t> de </a:t>
            </a:r>
            <a:r>
              <a:rPr lang="en-GB" dirty="0" err="1"/>
              <a:t>depender</a:t>
            </a:r>
            <a:r>
              <a:rPr lang="en-GB" dirty="0"/>
              <a:t> </a:t>
            </a:r>
            <a:r>
              <a:rPr lang="en-GB" dirty="0" err="1"/>
              <a:t>só</a:t>
            </a:r>
            <a:r>
              <a:rPr lang="en-GB" dirty="0"/>
              <a:t> de </a:t>
            </a:r>
            <a:r>
              <a:rPr lang="en-GB" dirty="0" err="1"/>
              <a:t>bloqueios</a:t>
            </a:r>
            <a:r>
              <a:rPr lang="en-GB" dirty="0"/>
              <a:t> </a:t>
            </a:r>
            <a:r>
              <a:rPr lang="en-GB" dirty="0" err="1"/>
              <a:t>rígidos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373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6FEA-DDC9-A14E-BD2B-56D1D460014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91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C49F-9046-146B-09A4-BFEAFF840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Challenge 1</a:t>
            </a:r>
            <a:br>
              <a:rPr lang="en-US" dirty="0"/>
            </a:br>
            <a:r>
              <a:rPr lang="en-US" dirty="0"/>
              <a:t>Phishing Detection in Cybersecurity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1B3DC-9E23-0DBD-446E-8B718C91E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Pitch</a:t>
            </a:r>
            <a:endParaRPr lang="pt-PT" dirty="0"/>
          </a:p>
        </p:txBody>
      </p:sp>
      <p:pic>
        <p:nvPicPr>
          <p:cNvPr id="5" name="Picture 4" descr="A logo with a fish and a hat&#10;&#10;AI-generated content may be incorrect.">
            <a:extLst>
              <a:ext uri="{FF2B5EF4-FFF2-40B4-BE49-F238E27FC236}">
                <a16:creationId xmlns:a16="http://schemas.microsoft.com/office/drawing/2014/main" id="{99B167B2-C6D8-35B8-DCC3-A685065B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090" y="142383"/>
            <a:ext cx="1828085" cy="18280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680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7" name="Rectangle 146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A18793-5E84-8985-6DD2-F3F1A4F1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Key Findings and Insights</a:t>
            </a:r>
          </a:p>
        </p:txBody>
      </p:sp>
      <p:pic>
        <p:nvPicPr>
          <p:cNvPr id="5" name="Content Placeholder 4" descr="Searching files and documents concept on digital screen">
            <a:extLst>
              <a:ext uri="{FF2B5EF4-FFF2-40B4-BE49-F238E27FC236}">
                <a16:creationId xmlns:a16="http://schemas.microsoft.com/office/drawing/2014/main" id="{69D9CAB8-4BB9-4C5E-ADD4-6F174762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l="26938" r="22367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66FAB-98AC-C6D5-8FB1-E855C5A3C87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Multi-source Evidence Approach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Aggregating redirection depth, domain diversity, shortener detection, reputation, and behavioural cues improves detection of security threats.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Adaptable Security Strategies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Security strategies should be adaptable, reviewed regularly, and based on real incident analysis rather than static rules.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Focus on Explainability and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Prioritising explainability and user experience is more effective than relying only on strict blocking mechanisms.</a:t>
            </a:r>
          </a:p>
        </p:txBody>
      </p:sp>
    </p:spTree>
    <p:extLst>
      <p:ext uri="{BB962C8B-B14F-4D97-AF65-F5344CB8AC3E}">
        <p14:creationId xmlns:p14="http://schemas.microsoft.com/office/powerpoint/2010/main" val="37159844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722CE7-4784-684A-E255-5E552FAA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/>
              <a:t>Meet Team 10</a:t>
            </a: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E6962-D8AB-0661-2C85-9922CBB7D135}"/>
              </a:ext>
            </a:extLst>
          </p:cNvPr>
          <p:cNvSpPr txBox="1"/>
          <p:nvPr/>
        </p:nvSpPr>
        <p:spPr>
          <a:xfrm>
            <a:off x="5197489" y="2022218"/>
            <a:ext cx="6422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ARSÉNIO FERRAZ – 1010137</a:t>
            </a:r>
          </a:p>
          <a:p>
            <a:r>
              <a:rPr lang="pt-PT" sz="3200" dirty="0"/>
              <a:t>BRUNO CAMARNEIRO – 1250422</a:t>
            </a:r>
          </a:p>
          <a:p>
            <a:r>
              <a:rPr lang="pt-PT" sz="3200" dirty="0"/>
              <a:t>CÉSAR VIEIRA – 1241523</a:t>
            </a:r>
          </a:p>
          <a:p>
            <a:r>
              <a:rPr lang="pt-PT" sz="3200" dirty="0"/>
              <a:t>GUSTAVO LIMA – 1221349</a:t>
            </a:r>
          </a:p>
          <a:p>
            <a:r>
              <a:rPr lang="pt-PT" sz="3200" dirty="0"/>
              <a:t>RUI SOARES - 1221283</a:t>
            </a:r>
          </a:p>
        </p:txBody>
      </p:sp>
    </p:spTree>
    <p:extLst>
      <p:ext uri="{BB962C8B-B14F-4D97-AF65-F5344CB8AC3E}">
        <p14:creationId xmlns:p14="http://schemas.microsoft.com/office/powerpoint/2010/main" val="1301060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1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2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7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9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5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6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7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0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0" name="Rectangle 9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A676F1-115D-127A-FFCB-5A15BB2B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Tackling Phishing Threats</a:t>
            </a:r>
          </a:p>
        </p:txBody>
      </p:sp>
      <p:pic>
        <p:nvPicPr>
          <p:cNvPr id="5" name="Content Placeholder 4" descr="Conceptual image representing digital software VPN computing technology">
            <a:extLst>
              <a:ext uri="{FF2B5EF4-FFF2-40B4-BE49-F238E27FC236}">
                <a16:creationId xmlns:a16="http://schemas.microsoft.com/office/drawing/2014/main" id="{A3C5F801-8B96-4E96-AAC9-E79F42C0CC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l="47895" r="14083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06A71-0EE1-14CB-5E58-52DA11995B8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Evolving Phishing Threats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Phishing remains a significant risk for organisations, requiring constant advancement in security measures to keep data safe.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Intelligent Detection Systems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Expert systems can identify malicious URLs and phishing sites, surpassing the limitations of basic blacklists.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Scalable and Explainable Security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Flexible, explainable, and scalable systems offer robust, adaptive defence against ever-changing phishing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2332901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3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4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5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6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7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8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9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0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1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2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3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4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5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6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7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8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9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0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1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2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3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4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5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7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8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9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2" name="Rectangle 27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2DB203-F034-9ED3-3765-C13429DF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Key Project Objectives</a:t>
            </a:r>
          </a:p>
        </p:txBody>
      </p:sp>
      <p:pic>
        <p:nvPicPr>
          <p:cNvPr id="5" name="Content Placeholder 4" descr="Personal Cyber People Security 3d background">
            <a:extLst>
              <a:ext uri="{FF2B5EF4-FFF2-40B4-BE49-F238E27FC236}">
                <a16:creationId xmlns:a16="http://schemas.microsoft.com/office/drawing/2014/main" id="{3BB579F7-D627-4F1A-9F25-7C58B4B0E7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l="30580" r="18725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47A78-3874-31B9-97A5-1A621A26CD7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Identifying Technical Indicators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We will model technical features that distinguish phishing attempts from legitimate online activities using expert analysis.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Developing Detection Systems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A detection system will be built, using rules-based and hybrid methods, utilising advanced tools and external threat intelligence.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Validation and Continuous Improvement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Our approaches will be validated with real-world scenarios, allowing for ongoing refinement as cyber threats evolve.</a:t>
            </a:r>
          </a:p>
        </p:txBody>
      </p:sp>
    </p:spTree>
    <p:extLst>
      <p:ext uri="{BB962C8B-B14F-4D97-AF65-F5344CB8AC3E}">
        <p14:creationId xmlns:p14="http://schemas.microsoft.com/office/powerpoint/2010/main" val="26002720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7" name="Rectangle 146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CC483B-0FE7-B69D-68C4-706E5E3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Expert Knowledge Foundations</a:t>
            </a:r>
          </a:p>
        </p:txBody>
      </p:sp>
      <p:pic>
        <p:nvPicPr>
          <p:cNvPr id="5" name="Content Placeholder 4" descr="Stacked paper background">
            <a:extLst>
              <a:ext uri="{FF2B5EF4-FFF2-40B4-BE49-F238E27FC236}">
                <a16:creationId xmlns:a16="http://schemas.microsoft.com/office/drawing/2014/main" id="{F098762E-853C-4AAA-8E8C-945A08C220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l="63204" r="13476" b="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1E5CE-8572-A812-038B-8CEC0B9C677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Academic Research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We use leading academic research from trusted sources to inform and strengthen our approach.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Expert Practitioner Input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Direct insights from industry professionals ensure our methods are practical and up-to-date with real-world needs.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/>
              <a:t>Agile and Practical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/>
              <a:t>Hands-on experience guides agile rule development, effective risk communication, and identifying essential operational indicators.</a:t>
            </a:r>
          </a:p>
        </p:txBody>
      </p:sp>
    </p:spTree>
    <p:extLst>
      <p:ext uri="{BB962C8B-B14F-4D97-AF65-F5344CB8AC3E}">
        <p14:creationId xmlns:p14="http://schemas.microsoft.com/office/powerpoint/2010/main" val="1755522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dec="http://schemas.microsoft.com/office/drawing/2017/decorative" xmlns:p16="http://schemas.microsoft.com/office/powerpoint/2015/main" xmlns:p202="http://schemas.microsoft.com/office/powerpoint/2020/02/main" xmlns:dgm="http://schemas.openxmlformats.org/drawingml/2006/diagram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11B2F-4C84-E23C-4F5A-0CC5B54E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/>
              <a:t>Knowledge Acquisition Process</a:t>
            </a: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05EC953-6778-4176-9879-CE844D15B7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88215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215467" y="1093788"/>
          <a:ext cx="5831944" cy="4697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8687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7" name="Rectangle 216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AB660C-90ED-7200-D41B-3C4C8FDD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Two-Phase Risk Detection Engine</a:t>
            </a:r>
          </a:p>
        </p:txBody>
      </p:sp>
      <p:pic>
        <p:nvPicPr>
          <p:cNvPr id="5" name="Content Placeholder 4" descr="Conceptual laptop with a computer user interface that is displaying coding and server backup graphics. Three dimensional computer design in a foggy studio space.">
            <a:extLst>
              <a:ext uri="{FF2B5EF4-FFF2-40B4-BE49-F238E27FC236}">
                <a16:creationId xmlns:a16="http://schemas.microsoft.com/office/drawing/2014/main" id="{DF15F97C-39F8-4D7A-8B9A-F31B989A90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 l="28462" r="27095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5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6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7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8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29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0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2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3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4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5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6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7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8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39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0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1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2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3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4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5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6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7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59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1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3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4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5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6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7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8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69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0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1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2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  <p:sp>
          <p:nvSpPr>
            <p:cNvPr id="273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88918-378E-20F4-365E-9C0098E75DD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URL Analysis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 dirty="0"/>
              <a:t>The first phase uses static analysis to evaluate URL age, structure, tokens, redirections, and known risky patterns for initial risk detection.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Dynamic Content Inspection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 dirty="0"/>
              <a:t>The second phase inspects rendered HTML, JavaScript, forms, link ratios, and detects impersonation to assess deeper risks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Weighted Risk Scoring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 dirty="0"/>
              <a:t>Both phases assign weighted scores, creating a transparent, auditable assessment that guides final safety decisions.</a:t>
            </a:r>
          </a:p>
        </p:txBody>
      </p:sp>
    </p:spTree>
    <p:extLst>
      <p:ext uri="{BB962C8B-B14F-4D97-AF65-F5344CB8AC3E}">
        <p14:creationId xmlns:p14="http://schemas.microsoft.com/office/powerpoint/2010/main" val="31099699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PT"/>
              </a:p>
            </p:txBody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8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diagram of a process&#10;&#10;AI-generated content may be incorrect.">
            <a:extLst>
              <a:ext uri="{FF2B5EF4-FFF2-40B4-BE49-F238E27FC236}">
                <a16:creationId xmlns:a16="http://schemas.microsoft.com/office/drawing/2014/main" id="{07183E7D-661B-8245-4B8C-EF96176DB3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70" t="-93" r="21577" b="42107"/>
          <a:stretch>
            <a:fillRect/>
          </a:stretch>
        </p:blipFill>
        <p:spPr>
          <a:xfrm>
            <a:off x="987425" y="900906"/>
            <a:ext cx="4703387" cy="5034756"/>
          </a:xfrm>
          <a:prstGeom prst="rect">
            <a:avLst/>
          </a:prstGeom>
        </p:spPr>
      </p:pic>
      <p:pic>
        <p:nvPicPr>
          <p:cNvPr id="73" name="Picture 72" descr="A diagram of a process&#10;&#10;AI-generated content may be incorrect.">
            <a:extLst>
              <a:ext uri="{FF2B5EF4-FFF2-40B4-BE49-F238E27FC236}">
                <a16:creationId xmlns:a16="http://schemas.microsoft.com/office/drawing/2014/main" id="{B5B9232D-7AD2-95A5-E228-6B3C1DD7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5" t="57914" r="32796"/>
          <a:stretch>
            <a:fillRect/>
          </a:stretch>
        </p:blipFill>
        <p:spPr>
          <a:xfrm>
            <a:off x="5981315" y="930433"/>
            <a:ext cx="5146000" cy="49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6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e candlestick chart">
            <a:extLst>
              <a:ext uri="{FF2B5EF4-FFF2-40B4-BE49-F238E27FC236}">
                <a16:creationId xmlns:a16="http://schemas.microsoft.com/office/drawing/2014/main" id="{E1D3B8FC-BAA0-D9F5-52E0-5B91FB9309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409" r="2640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2139C-C69A-6185-BE37-5AE1E8334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528810"/>
            <a:ext cx="5934511" cy="5262390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/>
              <a:t>First: The Suspicious Shortcut Adventure</a:t>
            </a:r>
            <a:endParaRPr lang="en-PT" b="1" i="1" dirty="0"/>
          </a:p>
          <a:p>
            <a:r>
              <a:rPr lang="en-US" dirty="0"/>
              <a:t>A user clicks: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/3xZpF8a</a:t>
            </a:r>
            <a:endParaRPr lang="en-PT" dirty="0"/>
          </a:p>
          <a:p>
            <a:r>
              <a:rPr lang="en-US" dirty="0"/>
              <a:t>Our engine springs into action. First stop,</a:t>
            </a:r>
            <a:br>
              <a:rPr lang="en-US" dirty="0"/>
            </a:br>
            <a:r>
              <a:rPr lang="en-US" b="1" dirty="0"/>
              <a:t>R1.C - URL Shortener Detection</a:t>
            </a:r>
            <a:r>
              <a:rPr lang="en-US" dirty="0"/>
              <a:t>—this is a classic shortcut: </a:t>
            </a:r>
            <a:r>
              <a:rPr lang="en-US" i="1" dirty="0" err="1"/>
              <a:t>bit.ly</a:t>
            </a:r>
            <a:r>
              <a:rPr lang="en-US" dirty="0"/>
              <a:t>! It’s flagged instantly.</a:t>
            </a:r>
            <a:endParaRPr lang="en-PT" dirty="0"/>
          </a:p>
          <a:p>
            <a:r>
              <a:rPr lang="en-US" dirty="0"/>
              <a:t>The engine follows the redirect path:</a:t>
            </a:r>
            <a:endParaRPr lang="en-PT" dirty="0"/>
          </a:p>
          <a:p>
            <a:pPr lvl="0"/>
            <a:r>
              <a:rPr lang="en-US" b="1" dirty="0"/>
              <a:t>R1.A - Redirect Depth Analysis</a:t>
            </a:r>
            <a:r>
              <a:rPr lang="en-US" dirty="0"/>
              <a:t>: One, then two quick jumps: </a:t>
            </a:r>
            <a:r>
              <a:rPr lang="en-US" b="1" dirty="0"/>
              <a:t>redirect1.com</a:t>
            </a:r>
            <a:r>
              <a:rPr lang="en-US" dirty="0"/>
              <a:t>, then finally landing at </a:t>
            </a:r>
            <a:r>
              <a:rPr lang="en-US" b="1" dirty="0"/>
              <a:t>hack-</a:t>
            </a:r>
            <a:r>
              <a:rPr lang="en-US" b="1" dirty="0" err="1"/>
              <a:t>paypal.com</a:t>
            </a:r>
            <a:r>
              <a:rPr lang="en-US" b="1" dirty="0"/>
              <a:t>/logi</a:t>
            </a:r>
            <a:r>
              <a:rPr lang="en-US" dirty="0"/>
              <a:t>n. Multiple redirects—something attackers love.</a:t>
            </a:r>
            <a:endParaRPr lang="en-PT" dirty="0"/>
          </a:p>
          <a:p>
            <a:pPr lvl="0"/>
            <a:r>
              <a:rPr lang="en-US" b="1" dirty="0"/>
              <a:t>R1.B - Domain Diversity</a:t>
            </a:r>
            <a:r>
              <a:rPr lang="en-US" dirty="0"/>
              <a:t>: The domains are all different. That’s the attacker’s trick—hop across unrelated servers to stay hidden.</a:t>
            </a:r>
            <a:endParaRPr lang="en-PT" dirty="0"/>
          </a:p>
          <a:p>
            <a:r>
              <a:rPr lang="en-US" dirty="0"/>
              <a:t>As soon as our engine sees hack-</a:t>
            </a:r>
            <a:r>
              <a:rPr lang="en-US" dirty="0" err="1"/>
              <a:t>paypal.com</a:t>
            </a:r>
            <a:r>
              <a:rPr lang="en-US" dirty="0"/>
              <a:t>, it does a quick check:</a:t>
            </a:r>
            <a:endParaRPr lang="en-PT" dirty="0"/>
          </a:p>
          <a:p>
            <a:pPr lvl="0"/>
            <a:r>
              <a:rPr lang="en-US" b="1" dirty="0"/>
              <a:t>R1.E - Blacklist Check</a:t>
            </a:r>
            <a:r>
              <a:rPr lang="en-US" dirty="0"/>
              <a:t>: Red alert. hack-</a:t>
            </a:r>
            <a:r>
              <a:rPr lang="en-US" dirty="0" err="1"/>
              <a:t>paypal.com</a:t>
            </a:r>
            <a:r>
              <a:rPr lang="en-US" dirty="0"/>
              <a:t> is on our blacklist of known phishers.</a:t>
            </a:r>
            <a:endParaRPr lang="en-PT" dirty="0"/>
          </a:p>
          <a:p>
            <a:r>
              <a:rPr lang="en-US" dirty="0"/>
              <a:t>All these alarms ring together. Our system scores each rule and combines them, concluding with a bold red warning:</a:t>
            </a:r>
            <a:br>
              <a:rPr lang="en-US" dirty="0"/>
            </a:br>
            <a:r>
              <a:rPr lang="en-US" b="1" dirty="0"/>
              <a:t>“Phishing Detected - High Confidence”</a:t>
            </a:r>
            <a:endParaRPr lang="en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717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1E91B-B8D5-212A-310C-8076BBEC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e candlestick chart">
            <a:extLst>
              <a:ext uri="{FF2B5EF4-FFF2-40B4-BE49-F238E27FC236}">
                <a16:creationId xmlns:a16="http://schemas.microsoft.com/office/drawing/2014/main" id="{6E4479A6-BB8F-52D0-A41B-9DDFE81F7D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409" r="2640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91F5C-E1D1-13E6-91E7-358E1FC91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528810"/>
            <a:ext cx="5934511" cy="5262390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Second: The Trusted Internal Chain</a:t>
            </a:r>
            <a:endParaRPr lang="en-PT" b="1" i="1" dirty="0"/>
          </a:p>
          <a:p>
            <a:r>
              <a:rPr lang="en-US" dirty="0"/>
              <a:t>Another link comes through: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secure.intranet.corp.com</a:t>
            </a:r>
            <a:r>
              <a:rPr lang="en-US" dirty="0"/>
              <a:t>/app</a:t>
            </a:r>
            <a:endParaRPr lang="en-PT" dirty="0"/>
          </a:p>
          <a:p>
            <a:r>
              <a:rPr lang="en-US" dirty="0"/>
              <a:t>It quickly hops, just once, to internal-</a:t>
            </a:r>
            <a:r>
              <a:rPr lang="en-US" dirty="0" err="1"/>
              <a:t>redirect.corp.com</a:t>
            </a:r>
            <a:r>
              <a:rPr lang="en-US" dirty="0"/>
              <a:t>/home.</a:t>
            </a:r>
            <a:endParaRPr lang="en-PT" dirty="0"/>
          </a:p>
          <a:p>
            <a:r>
              <a:rPr lang="en-US" dirty="0"/>
              <a:t>Our engine runs the same rules:</a:t>
            </a:r>
            <a:endParaRPr lang="en-PT" dirty="0"/>
          </a:p>
          <a:p>
            <a:pPr lvl="0"/>
            <a:r>
              <a:rPr lang="en-US" b="1" dirty="0"/>
              <a:t>R1.A - Redirect Depth Analysis</a:t>
            </a:r>
            <a:r>
              <a:rPr lang="en-US" dirty="0"/>
              <a:t>: Only one redirect, the most common for internal navigation.</a:t>
            </a:r>
            <a:endParaRPr lang="en-PT" dirty="0"/>
          </a:p>
          <a:p>
            <a:pPr lvl="0"/>
            <a:r>
              <a:rPr lang="en-US" b="1" dirty="0"/>
              <a:t>R1.B - Domain Diversity</a:t>
            </a:r>
            <a:r>
              <a:rPr lang="en-US" dirty="0"/>
              <a:t>: Two domains, but both have the same corporate root—safe so far.</a:t>
            </a:r>
            <a:endParaRPr lang="en-PT" dirty="0"/>
          </a:p>
          <a:p>
            <a:pPr lvl="0"/>
            <a:r>
              <a:rPr lang="en-US" b="1" dirty="0"/>
              <a:t>R1.C - URL Shortener Detection</a:t>
            </a:r>
            <a:r>
              <a:rPr lang="en-US" dirty="0"/>
              <a:t>: Not detected.</a:t>
            </a:r>
            <a:endParaRPr lang="en-PT" dirty="0"/>
          </a:p>
          <a:p>
            <a:pPr lvl="0"/>
            <a:r>
              <a:rPr lang="en-US" b="1" dirty="0"/>
              <a:t>R1.E - Whitelist Check</a:t>
            </a:r>
            <a:r>
              <a:rPr lang="en-US" dirty="0"/>
              <a:t>: Both domains well known, trusted and validated by our system.</a:t>
            </a:r>
            <a:endParaRPr lang="en-PT" dirty="0"/>
          </a:p>
          <a:p>
            <a:r>
              <a:rPr lang="en-US" dirty="0"/>
              <a:t>The engine weighs every signal. This time, the outcome is calm and reassuring:</a:t>
            </a:r>
            <a:br>
              <a:rPr lang="en-US" dirty="0"/>
            </a:br>
            <a:r>
              <a:rPr lang="en-US" b="1" dirty="0"/>
              <a:t>“Legitimate - No risk detected”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53818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</TotalTime>
  <Words>1200</Words>
  <Application>Microsoft Macintosh PowerPoint</Application>
  <PresentationFormat>Widescreen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Tw Cen MT</vt:lpstr>
      <vt:lpstr>Circuit</vt:lpstr>
      <vt:lpstr>Challenge 1 Phishing Detection in Cybersecurity</vt:lpstr>
      <vt:lpstr>Tackling Phishing Threats</vt:lpstr>
      <vt:lpstr>Key Project Objectives</vt:lpstr>
      <vt:lpstr>Expert Knowledge Foundations</vt:lpstr>
      <vt:lpstr>Knowledge Acquisition Process</vt:lpstr>
      <vt:lpstr>Two-Phase Risk Detection Engine</vt:lpstr>
      <vt:lpstr>PowerPoint Presentation</vt:lpstr>
      <vt:lpstr>PowerPoint Presentation</vt:lpstr>
      <vt:lpstr>PowerPoint Presentation</vt:lpstr>
      <vt:lpstr>Key Findings and Insights</vt:lpstr>
      <vt:lpstr>Meet Team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Arsénio Ferraz | Torpedo.pt</dc:creator>
  <cp:lastModifiedBy>Arsénio Ferraz | Torpedo.pt</cp:lastModifiedBy>
  <cp:revision>8</cp:revision>
  <dcterms:created xsi:type="dcterms:W3CDTF">2025-10-13T20:01:06Z</dcterms:created>
  <dcterms:modified xsi:type="dcterms:W3CDTF">2025-10-14T17:14:23Z</dcterms:modified>
</cp:coreProperties>
</file>